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Poppins Light"/>
      <p:regular r:id="rId38"/>
      <p:bold r:id="rId39"/>
      <p:italic r:id="rId40"/>
      <p:boldItalic r:id="rId41"/>
    </p:embeddedFont>
    <p:embeddedFont>
      <p:font typeface="Poppins Medium"/>
      <p:regular r:id="rId42"/>
      <p:bold r:id="rId43"/>
      <p:italic r:id="rId44"/>
      <p:boldItalic r:id="rId45"/>
    </p:embeddedFont>
    <p:embeddedFont>
      <p:font typeface="Poppins SemiBold"/>
      <p:regular r:id="rId46"/>
      <p:bold r:id="rId47"/>
      <p:italic r:id="rId48"/>
      <p:boldItalic r:id="rId49"/>
    </p:embeddedFont>
    <p:embeddedFont>
      <p:font typeface="Comforta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2" roundtripDataSignature="AMtx7mjArrt2NX0xVrNW9cW/7cJhINsx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italic.fntdata"/><Relationship Id="rId42" Type="http://schemas.openxmlformats.org/officeDocument/2006/relationships/font" Target="fonts/PoppinsMedium-regular.fntdata"/><Relationship Id="rId41" Type="http://schemas.openxmlformats.org/officeDocument/2006/relationships/font" Target="fonts/PoppinsLight-boldItalic.fntdata"/><Relationship Id="rId44" Type="http://schemas.openxmlformats.org/officeDocument/2006/relationships/font" Target="fonts/PoppinsMedium-italic.fntdata"/><Relationship Id="rId43" Type="http://schemas.openxmlformats.org/officeDocument/2006/relationships/font" Target="fonts/PoppinsMedium-bold.fntdata"/><Relationship Id="rId46" Type="http://schemas.openxmlformats.org/officeDocument/2006/relationships/font" Target="fonts/PoppinsSemiBold-regular.fntdata"/><Relationship Id="rId45" Type="http://schemas.openxmlformats.org/officeDocument/2006/relationships/font" Target="fonts/Poppi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italic.fntdata"/><Relationship Id="rId47" Type="http://schemas.openxmlformats.org/officeDocument/2006/relationships/font" Target="fonts/PoppinsSemiBold-bold.fntdata"/><Relationship Id="rId49" Type="http://schemas.openxmlformats.org/officeDocument/2006/relationships/font" Target="fonts/Poppi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PoppinsLight-bold.fntdata"/><Relationship Id="rId38" Type="http://schemas.openxmlformats.org/officeDocument/2006/relationships/font" Target="fonts/PoppinsLigh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mfortaa-bold.fntdata"/><Relationship Id="rId50" Type="http://schemas.openxmlformats.org/officeDocument/2006/relationships/font" Target="fonts/Comfortaa-regular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hyperlink" Target="https://colab.research.google.com/" TargetMode="External"/><Relationship Id="rId5" Type="http://schemas.openxmlformats.org/officeDocument/2006/relationships/hyperlink" Target="https://kaggle.com/" TargetMode="External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hyperlink" Target="https://colab.research.google.com/" TargetMode="External"/><Relationship Id="rId5" Type="http://schemas.openxmlformats.org/officeDocument/2006/relationships/hyperlink" Target="https://kaggle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hyperlink" Target="https://github.com/AUTOMATIC1111/stable-diffusion-webui" TargetMode="External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hyperlink" Target="https://dreamstudio.ai/generate" TargetMode="External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hyperlink" Target="http://drive.google.com/file/d/1Yd_N5jJpWhzTsvnGts6b6qTi5f0IxQ9B/view" TargetMode="External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hyperlink" Target="https://github.com/Stability-AI/StableDiffusion" TargetMode="External"/><Relationship Id="rId5" Type="http://schemas.openxmlformats.org/officeDocument/2006/relationships/hyperlink" Target="https://github.com/Stability-AI/StableLM" TargetMode="External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hyperlink" Target="https://huggingface.co/spaces/stabilityai/stable-diffusion" TargetMode="External"/><Relationship Id="rId5" Type="http://schemas.openxmlformats.org/officeDocument/2006/relationships/hyperlink" Target="https://dreamstudio.ai/" TargetMode="External"/><Relationship Id="rId6" Type="http://schemas.openxmlformats.org/officeDocument/2006/relationships/hyperlink" Target="https://github.com/AUTOMATIC1111/stable-diffusion-webu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Expert Senior Director, Bain &amp; Co.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b="0" i="0" sz="12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4  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Methods, Jobs and Tools of Stable Diffusion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5506" y="3438275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1" name="Google Shape;151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2" name="Google Shape;1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0"/>
          <p:cNvSpPr txBox="1"/>
          <p:nvPr/>
        </p:nvSpPr>
        <p:spPr>
          <a:xfrm>
            <a:off x="116350" y="167525"/>
            <a:ext cx="599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Review of Deployment Options for SD WebUI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229325" y="795925"/>
            <a:ext cx="8603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use three main hosting locations for Stability Diffusion Tools as: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https://colab.research.google.com/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Preferred to run some quick code with almost zero setup cost.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 Kernels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https://kaggle.com/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Cheap and Good Enough for the purpose at hand.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StableStudio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in Local Machine with GPU.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RunPod.io: Official Infrastructure for this workshop.</a:t>
            </a:r>
            <a:b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what we will use to experiment Stable Diffusion tools and WebUI. 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              Free Credit is available for us to use at RunPod.io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375" y="3575375"/>
            <a:ext cx="954008" cy="10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 txBox="1"/>
          <p:nvPr/>
        </p:nvSpPr>
        <p:spPr>
          <a:xfrm>
            <a:off x="116350" y="167525"/>
            <a:ext cx="599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Review of Deployment Options for SD WebUI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229325" y="795925"/>
            <a:ext cx="8603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use three main hosting locations for Stability Diffusion Tools as: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https://colab.research.google.com/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Preferred to run some quick code with almost zero setup cost.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 Kernels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https://kaggle.com/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Cheap and Good Enough for the purpose at hand.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StableStudio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in Local Machine with GPU.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RunPod.io: Official Infrastructure for this workshop.</a:t>
            </a:r>
            <a:b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what we will use to experiment Stable Diffusion tools and WebUI. 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              Free Credit is available for us to use at RunPod.io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1" name="Google Shape;1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2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Stable Diffusion WebUI: Great Convenient Tool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3" name="Google Shape;173;p12"/>
          <p:cNvSpPr txBox="1"/>
          <p:nvPr/>
        </p:nvSpPr>
        <p:spPr>
          <a:xfrm>
            <a:off x="229325" y="795925"/>
            <a:ext cx="8603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Developed by github user: Automatic1111.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https://github.com/AUTOMATIC1111/stable-diffusion-webui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meant for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Users, Developers and Researchers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Alike.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is built using programmer friendly Gradio.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Huge feature list and dynamically added as new research pops!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Steps to get Up and Running: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 g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it clone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 download models from huggingface repository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 launch.py</a:t>
            </a:r>
            <a:r>
              <a:rPr b="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1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Simply change the code and introduce your own experiments.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ready sandbox for developing your own research.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use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–share to launch.py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you will have publicly shared url.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Needs GPU access to run Diffusion Iterations.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run Stable Diffusion WebUI from RunPod.io instance.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3171" y="636725"/>
            <a:ext cx="2658024" cy="267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0" name="Google Shape;18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1" name="Google Shape;1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Stable Diffusion WebUI: Great Intuition in UI 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387900" y="4132325"/>
            <a:ext cx="29028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UI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Easily Extensible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674199"/>
            <a:ext cx="8124073" cy="33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0" name="Google Shape;19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4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RunPod: Run Stable Diffusion WebUI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387900" y="835400"/>
            <a:ext cx="5991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Hope Everybody has RunPod instance running.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RunPod Instance and Upload/Open the notebook named: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Module_4_Stable_Diffusion_WebUI_A1111.ipynb</a:t>
            </a:r>
            <a:endParaRPr b="1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the whole Notebook from top to bottom.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(It might take 15 minutes for whole thing)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HuggingFace Gradio App Link.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(Let the Notebook be running)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Sure to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Terminate the RunPod Instance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use. 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125" y="1545750"/>
            <a:ext cx="1469300" cy="13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3667125"/>
            <a:ext cx="52578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Stable Diffusion WebUI: Anyone Stuck?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4" name="Google Shape;204;p15"/>
          <p:cNvSpPr txBox="1"/>
          <p:nvPr/>
        </p:nvSpPr>
        <p:spPr>
          <a:xfrm>
            <a:off x="387900" y="835400"/>
            <a:ext cx="5991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Checkpoint: 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Everybody is able to get to WebUI? Need Assistance?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976" y="1411677"/>
            <a:ext cx="6898826" cy="321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 txBox="1"/>
          <p:nvPr/>
        </p:nvSpPr>
        <p:spPr>
          <a:xfrm>
            <a:off x="891275" y="4744450"/>
            <a:ext cx="7524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*If anyone is stuck, move them to Kaggle.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Stable Diffusion WebUI: Why are we using WebUI?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387900" y="835400"/>
            <a:ext cx="53952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need to understand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lots of new concepts and techniques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which are built on top of Stable Diffusion.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To demonstrate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the concepts built on top of Stable Diffusion.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easiest way to verify your idea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build new type of tool on the fly with minimal code change.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WebUI is the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fastest way to integrate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other people/researchers/platforms models or code.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Simply because you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can change the code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per your organizations need. 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explain the nuances of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Prompt Engineering for Images generation.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Last, but not least,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it is Awesome!</a:t>
            </a:r>
            <a:endParaRPr b="1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6825" y="976025"/>
            <a:ext cx="2765476" cy="370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3" name="Google Shape;2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7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Stable Diffusion WebUI: Text-2-Image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367500" y="733350"/>
            <a:ext cx="59919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basic use of Stable Diffusion.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Tour of Text-2-Image WebUI.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925" y="1452625"/>
            <a:ext cx="5320375" cy="34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7"/>
          <p:cNvSpPr txBox="1"/>
          <p:nvPr/>
        </p:nvSpPr>
        <p:spPr>
          <a:xfrm>
            <a:off x="6108250" y="614425"/>
            <a:ext cx="2858700" cy="4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Checkpoints: Models available.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Prompt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Prompt: Request to avoid specific concept.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Sampling Steps: Timesteps from diffusion model. More the better.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Count: # of images.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Restore Faces: To refine faces.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Dimension: Self-explanatory, but model dependent. Up-sampler is an option.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CFG Scale: in-a-bit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Seed: -1(Random seed), else fixed provided value to reproduce the same output.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Prompt Engineering with Stable Diffusion</a:t>
            </a:r>
            <a:endParaRPr b="1" i="0" sz="1700" u="none" cap="none" strike="noStrike">
              <a:solidFill>
                <a:srgbClr val="474747"/>
              </a:solidFill>
              <a:highlight>
                <a:srgbClr val="FF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387900" y="835400"/>
            <a:ext cx="5991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to LLMs prompt Engineering, but nuanced.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Unlike LLMs, it much more iterative because: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Solutions are built on top of each other.</a:t>
            </a:r>
            <a:endParaRPr b="0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 of Image generation Prompt: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(normally a noun)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Description of Subject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(normally a phenomenon or a verb)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Style 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(3D, oil painting, Van Gogh, Sketch etc.)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Instrumentation 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(Camera name, parameters f1.8, 50mm etc.)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Quality 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(4k, HD, 3D, Super Resolution, Photorealism)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Central Idea: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Don’t be lazy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, Write in detailed manner. 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Don’t be too general,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be specific if needed. 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Learn i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t, it is quite an Art, not much science!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725" y="864050"/>
            <a:ext cx="2723374" cy="2680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8"/>
          <p:cNvSpPr txBox="1"/>
          <p:nvPr/>
        </p:nvSpPr>
        <p:spPr>
          <a:xfrm>
            <a:off x="6245675" y="3748775"/>
            <a:ext cx="26943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Prompt: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Futuristic lots of ai robots doing cool things, neon style, hyperdetailed, cinematic, intricate, sharp, focus</a:t>
            </a:r>
            <a:endParaRPr b="0" i="1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Analyzing Prompts with Prompt Matrix </a:t>
            </a:r>
            <a:endParaRPr b="1" i="0" sz="1700" u="none" cap="none" strike="noStrike">
              <a:solidFill>
                <a:srgbClr val="474747"/>
              </a:solidFill>
              <a:highlight>
                <a:srgbClr val="FF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475025" y="835400"/>
            <a:ext cx="8304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 Matrix is a technique in Stable Diffusion, which can be used to: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Generate images with combination of thoughts with one Prompt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We are trying to find right combination of concepts in prompt, Prompt Matrix is amazing technique to employ.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We want to generate Image of Landscape as: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want to evaluate combination of: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River (and/or) Mountain (and/or) Wooden Cabin</a:t>
            </a:r>
            <a:endParaRPr b="1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Following Prompts need to be entered one by one to generate images as: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beautiful realistic landscape by the river.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beautiful realistic landscape by the river  and Mountain 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beautiful realistic landscape by the river  and Mountain Wooden Cabin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beautiful realistic landscape by the river  and Wooden Cabin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more combinations..!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Single Prompt with all the above optional concepts as: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 beautiful realistic landscape | by the river   | and Mountain  | Wooden Cabin</a:t>
            </a:r>
            <a:endParaRPr b="0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Module 4 Purpose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810850" y="761700"/>
            <a:ext cx="7649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Theme of this module is: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Hands-On Exercises and Encouraging People to Try the ideas themselves.</a:t>
            </a:r>
            <a:endParaRPr b="0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264550" y="1425325"/>
            <a:ext cx="7150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 Stable Diffusion from Scratch? Yes and No!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 to Train Stable Diffusion at Scale.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Ethical Implications of Training a Stable Diffusion Models.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Stability.ai: OpenAI, but much better!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DreamStudio and StableStudio: Blessings of Stable Diffusion.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WebUI Introduction and Purpose.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Running Automatic1111 WebUI on RunPod GPU Environment.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Analyzing Prompts, Prompts Matrix.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Prompt Strengths and Weights.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Prompt Editing and Blending for Stable Diffusion.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Understanding and Using XYZ Plots for Stable Diffusion.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4" name="Google Shape;2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Analyzing Prompts with Prompt Matrix </a:t>
            </a:r>
            <a:endParaRPr b="1" i="0" sz="1700" u="none" cap="none" strike="noStrike">
              <a:solidFill>
                <a:srgbClr val="474747"/>
              </a:solidFill>
              <a:highlight>
                <a:srgbClr val="FF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475025" y="4114500"/>
            <a:ext cx="83049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 for Prompt Matrix generation: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 beautiful realistic landscape | by the river   | and Mountain  | Wooden Cabin</a:t>
            </a:r>
            <a:endParaRPr b="0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in one shot! Power of Prompt Matrix!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950" y="661075"/>
            <a:ext cx="7279475" cy="35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Prompt Strength and Weights</a:t>
            </a:r>
            <a:endParaRPr b="1" i="0" sz="1700" u="none" cap="none" strike="noStrike">
              <a:solidFill>
                <a:srgbClr val="474747"/>
              </a:solidFill>
              <a:highlight>
                <a:srgbClr val="FF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235500" y="835400"/>
            <a:ext cx="86133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Emphasize and De-Emphasize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particular concept in the prompt.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Emphasize: Surround the concept with ()         </a:t>
            </a:r>
            <a:r>
              <a:rPr b="0" i="0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#default increase in weight by 10%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De-Emphasize: Surround the concept with [ ]   </a:t>
            </a:r>
            <a:r>
              <a:rPr b="0" i="0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#default decrease in weight by 10%</a:t>
            </a:r>
            <a:br>
              <a:rPr b="0" i="0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given custom Weights to particular concept, use the weights as: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(concept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:weight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fruit basket having Apples, grapes, Oranges and Strawberry.          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fruit basket having Apples, grapes, Oranges and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(Strawberry:1.1)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fruit basket having Apples,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[grapes],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Oranges and Strawberry.        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fruit basket having Apples,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[grapes],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Oranges and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(Strawberry:1.1)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6509525" y="3127850"/>
            <a:ext cx="21870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#Default weight of 1.0</a:t>
            </a:r>
            <a:endParaRPr b="0" i="0" sz="13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#More Strawberry</a:t>
            </a:r>
            <a:endParaRPr b="0" i="0" sz="13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#Less grapes</a:t>
            </a:r>
            <a:endParaRPr b="0" i="0" sz="13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#More Strawberry and less grapes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Prompt Strength and Weights - Experiments</a:t>
            </a:r>
            <a:endParaRPr b="1" i="0" sz="1700" u="none" cap="none" strike="noStrike">
              <a:solidFill>
                <a:srgbClr val="474747"/>
              </a:solidFill>
              <a:highlight>
                <a:srgbClr val="FF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235500" y="2843050"/>
            <a:ext cx="440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fruit basket having Banana,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[grapes],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Oranges and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(Strawberry:1.2)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#More Strawberry, less grapes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349700" y="601100"/>
            <a:ext cx="4095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fruit basket having Banana, grapes, Oranges and Strawberry.  </a:t>
            </a:r>
            <a:r>
              <a:rPr b="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#Default weight of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4772450" y="601100"/>
            <a:ext cx="41361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fruit basket having Banana, grapes, Oranges and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(Strawberry:1.2)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#More Strawberry</a:t>
            </a:r>
            <a:endParaRPr b="0" i="0" sz="13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4897850" y="2765250"/>
            <a:ext cx="40377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fruit basket having (Banana:1.2),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[grapes],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Oranges and Strawberry. </a:t>
            </a:r>
            <a:r>
              <a:rPr b="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#Less grapes, more banana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8162" y="1196825"/>
            <a:ext cx="1755064" cy="17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6501" y="1202513"/>
            <a:ext cx="1663023" cy="16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8476" y="3445050"/>
            <a:ext cx="1755074" cy="174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04447" y="3373924"/>
            <a:ext cx="1755074" cy="176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Prompt Editing and Blending for Stable Diffusion.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159300" y="530600"/>
            <a:ext cx="81300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 Blending is the concept, where we can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switch the concept at particular time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during out Reverse Diffusion Process.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useful to experiment with ideas and creativity is only limited by imagination.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319425" y="1268475"/>
            <a:ext cx="2473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frog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the leaf in the forest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6047950" y="1192275"/>
            <a:ext cx="33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[frog:turtle:0.5]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the leaf in the forest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3047725" y="1268475"/>
            <a:ext cx="26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turtle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the leaf in the forest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0342" y="1841175"/>
            <a:ext cx="2400701" cy="24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433" y="1898650"/>
            <a:ext cx="2503693" cy="24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4952" y="1767975"/>
            <a:ext cx="2473499" cy="24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 txBox="1"/>
          <p:nvPr/>
        </p:nvSpPr>
        <p:spPr>
          <a:xfrm>
            <a:off x="851800" y="4488275"/>
            <a:ext cx="75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Here, 0.5 values tells to switch the prompt after 50% steps  of Diffusion Iteration. 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Prompt Editing and Blending for Stable Diffusion.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159300" y="530600"/>
            <a:ext cx="81300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way of Prompt Blending Where we do not decide after what fraction of steps switch the prompt is: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Switch the prompt concept alternatively after each step.</a:t>
            </a:r>
            <a:endParaRPr b="1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740650" y="1478925"/>
            <a:ext cx="33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[frog|turtle]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the leaf in the forest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026" y="1880000"/>
            <a:ext cx="2690175" cy="25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/>
        </p:nvSpPr>
        <p:spPr>
          <a:xfrm>
            <a:off x="4586550" y="1564350"/>
            <a:ext cx="30387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Frog and Turle keep switching in after each step.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way to simulate alternate blending is 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 CAPS)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frog AND turtle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the leaf in the forest</a:t>
            </a:r>
            <a:endParaRPr b="1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17" name="Google Shape;31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8" name="Google Shape;3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474747"/>
                </a:solidFill>
                <a:highlight>
                  <a:srgbClr val="FFFEFE"/>
                </a:highlight>
                <a:latin typeface="Arial"/>
                <a:ea typeface="Arial"/>
                <a:cs typeface="Arial"/>
                <a:sym typeface="Arial"/>
              </a:rPr>
              <a:t>Using the XYZ Plots in Stable Diffusion WebUI</a:t>
            </a:r>
            <a:endParaRPr b="1" i="0" sz="1700" u="none" cap="none" strike="noStrike">
              <a:solidFill>
                <a:srgbClr val="474747"/>
              </a:solidFill>
              <a:highlight>
                <a:srgbClr val="FF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387900" y="835400"/>
            <a:ext cx="81708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XYZ Plot in Stable Diffusion is a technique to: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Compare and contrast 3 set of Stable Diffusion </a:t>
            </a:r>
            <a:r>
              <a:rPr b="1" i="0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 b="1" i="0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not just about Prompt,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is more about Stable Diffusion parameters.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350" y="2008825"/>
            <a:ext cx="5660303" cy="18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 txBox="1"/>
          <p:nvPr/>
        </p:nvSpPr>
        <p:spPr>
          <a:xfrm>
            <a:off x="546250" y="4080225"/>
            <a:ext cx="7281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dark and gloomy, 8k, a closeup photo of Joker with flames in background, life like texture, dynamic composition, Fuji film XT2, 85 mm, F1.2, 1/80 shutter speed, bokeh, high contrast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9499" y="2075678"/>
            <a:ext cx="602650" cy="18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5874" y="2075675"/>
            <a:ext cx="2059850" cy="17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1" name="Google Shape;3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6"/>
          <p:cNvSpPr txBox="1"/>
          <p:nvPr/>
        </p:nvSpPr>
        <p:spPr>
          <a:xfrm>
            <a:off x="116350" y="167525"/>
            <a:ext cx="599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DreamStudio Demo</a:t>
            </a:r>
            <a:endParaRPr b="0" i="0" sz="20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229325" y="795925"/>
            <a:ext cx="42507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to use free Credit or enter payments details: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https://dreamstudio.ai/generate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Easy to use, Great Quality.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take Very Detailed Prompts. More Dreamy and Traditional Looks in potos generated.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Lets you control and reuse parameter to very easily control the generation Process.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0841" y="863550"/>
            <a:ext cx="400130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1" name="Google Shape;3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7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350" name="Google Shape;350;p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51" name="Google Shape;35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8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i="0" lang="en" sz="50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i="0" sz="5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 Much of Diffusion: Feeling Fused?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244925" y="950675"/>
            <a:ext cx="42597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Equipped with lots of concepts, but what now?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How to productize my knowledge?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What are the resources?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How to plan an Stable Diffusion Initiative?</a:t>
            </a:r>
            <a:b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Envisioning:  Concept to Product.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I need to remember All the Math? Yes and No!</a:t>
            </a:r>
            <a:b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Reuse Code or Model Weights or both or None?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Concrete Steps?</a:t>
            </a:r>
            <a:b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3930" y="865162"/>
            <a:ext cx="2625145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Train or Fine Tune?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244925" y="950675"/>
            <a:ext cx="52179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Options: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Train: From Scratch, </a:t>
            </a:r>
            <a:b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	Fine-Tune: Foundational Model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1" lang="en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So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Well, it depends, Answer is:  Yes and No!</a:t>
            </a:r>
            <a:b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are forced to by factors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Almost Always, Fine-Tune!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1" lang="en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Factors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might force you to train from scratch: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Prompts need to be very specialized.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create new and original concepts in images. E.g.</a:t>
            </a:r>
            <a:r>
              <a:rPr b="0" i="1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 Possible Types of lesions in X-Ray Images.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so favorable Copyright or Compliance of foundation models.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enough resources like: Money, Time, Human Capital for Evaluation etc.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7455" y="883075"/>
            <a:ext cx="2758297" cy="39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Tools and Considerations to Train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244925" y="645875"/>
            <a:ext cx="43272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decided to train from scratch, then tricks to attain it is: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to acquire 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large dataset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interest. Most challenging part! Data Augmentations viable?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to avail the required capacities, 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only limited GPUs available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this planet!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to avail 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significant funding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room to play.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training, considerations 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Distributed Computing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100s of GPUs, if not 1000s to do whole thing from scratch.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Data Parallelism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Each device processes a different mini-batch of data.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Mixed Precision Training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technique that uses a combination of lower and higher precision floating-point numbers, which can significantly reduce the training time.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4897800" y="786275"/>
            <a:ext cx="40377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Gradient Accumulation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If model does not fit entirely in memory, Accumulate gradients over multiple mini-batches before performing a single update.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Large Batch Training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Consider using large batch training techniques like LAMB (Large Batch Adam) or LARS (Layer-wise Adaptive Rate Scaling) to enable training with larger batch sizes while maintaining stability.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Plus all other Deep Learning Techniques like: </a:t>
            </a:r>
            <a:r>
              <a:rPr b="0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Gradient Clipping, Distributed Batch Normalization, Checkpointing</a:t>
            </a:r>
            <a:endParaRPr b="0" i="1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 txBox="1"/>
          <p:nvPr/>
        </p:nvSpPr>
        <p:spPr>
          <a:xfrm>
            <a:off x="116350" y="15125"/>
            <a:ext cx="623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Ethics: A Word Before Everything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244925" y="645875"/>
            <a:ext cx="5685000" cy="4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Stable Diffusion has potential to use for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 lot of good, but much more bad!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issue are: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Stable Diffusion is likely to reflect the biases of data, which comes from biased society. This is why it is important to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use a diverse dataset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training Stable Diffusion.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very realistic Image generator, which can do conceptual modification. SD models can be used to impersonate real people.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Misinformation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Stable Diffusion can be used to generate images that are misleading or false. Could be used to spread misinformation or to create propaganda.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Tips for using Stable Diffusion ethically: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Be aware o</a:t>
            </a:r>
            <a:r>
              <a:rPr b="0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biases in the dataset. For a pre-trained model, Get the model's data card to analyze.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Use a diverse dataset.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are training your own model, then it is important to use a diverse dataset. Diversity sould be for target use-cases.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Imagine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bad use-cases: Mandate the guard rails for bad use cases.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Educate others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Images and Videos say nothing in today’s  world.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025" y="817550"/>
            <a:ext cx="3062319" cy="39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"/>
          <p:cNvSpPr txBox="1"/>
          <p:nvPr/>
        </p:nvSpPr>
        <p:spPr>
          <a:xfrm>
            <a:off x="116350" y="15125"/>
            <a:ext cx="623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Ethics: An Example 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1" name="Google Shape;121;p7" title="SD_Bias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4475" y="648600"/>
            <a:ext cx="5887350" cy="44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 txBox="1"/>
          <p:nvPr/>
        </p:nvSpPr>
        <p:spPr>
          <a:xfrm>
            <a:off x="263075" y="870850"/>
            <a:ext cx="23766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Drug Dealers: Mostly Spanish and African Looking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Terrorists: Mostly Middle Eastern looking men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Prison Inmates are mostly African and brown skinned.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These are extreme degree of biased results. 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 txBox="1"/>
          <p:nvPr/>
        </p:nvSpPr>
        <p:spPr>
          <a:xfrm>
            <a:off x="116350" y="15125"/>
            <a:ext cx="623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Stability.AI: Champion of Open Source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244925" y="645875"/>
            <a:ext cx="84531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Dedicated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open source</a:t>
            </a: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generative AI. They have released several open source models and tools.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Committed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making generative AI technology accessible to everyone: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releases under the CC BY-SA 4.0 license, which means that they can be freely used, modified, and shared.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 advocate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responsible use of generative AI.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303050" y="2226000"/>
            <a:ext cx="8394900" cy="24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Stability.AI's contributions to open source generative AI: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Stable Diffusion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First and one of the most popular open source generative AI models, and it has been used to create a wide variety of images, including realistic portraits, fantasy landscapes, and abstract art.</a:t>
            </a:r>
            <a:r>
              <a:rPr b="0" i="0" lang="en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https://github.com/Stability-AI/StableDiffusion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StableLM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Suite of small and efficient language models that can be used for a variety of tasks, including text generation, machine translation, and question answering.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https://github.com/Stability-AI/StableLM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StableVicuna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StableVicuna is an open source RLHF chatbot that can be used to interact with humans in a natural way. StableVicuna is trained on a large dataset of human conversations, and it can be used to answer questions, provide information, and even generate creative content.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2075" y="1752850"/>
            <a:ext cx="3115475" cy="7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0" name="Google Shape;1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9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DreamStudio and StableStudio: Blessings of Stable Diffusion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229325" y="1100725"/>
            <a:ext cx="8603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you want to consume tools provided by Stability.ai: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Text to Image: (No Code Option) - Runs on public CPU - Very Slow!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https://huggingface.co/spaces/stabilityai/stable-diffusion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Hugging Face </a:t>
            </a: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diffusers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library: (Write Python Code) - Run on own GPU setup.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DreamStudio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StabilityAI’s paid Image Generation platform.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https://dreamstudio.ai/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b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StableStudio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StabilityAI’s Open Source Image Generation tool.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Exactly like DreamStudio, But will have to run on own infrastructure.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Stable Diffusion WebUI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Automatic1111: Best of both world. 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https://github.com/AUTOMATIC1111/stable-diffusion-webui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on open source and lets you customize the code as per need.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511633" y="4093564"/>
            <a:ext cx="2619725" cy="349250"/>
          </a:xfrm>
          <a:custGeom>
            <a:rect b="b" l="l" r="r" t="t"/>
            <a:pathLst>
              <a:path extrusionOk="0" h="13970" w="104789">
                <a:moveTo>
                  <a:pt x="45385" y="1373"/>
                </a:moveTo>
                <a:cubicBezTo>
                  <a:pt x="31134" y="1428"/>
                  <a:pt x="15299" y="-810"/>
                  <a:pt x="9020" y="1046"/>
                </a:cubicBezTo>
                <a:cubicBezTo>
                  <a:pt x="2741" y="2903"/>
                  <a:pt x="-6923" y="10601"/>
                  <a:pt x="7710" y="12512"/>
                </a:cubicBezTo>
                <a:cubicBezTo>
                  <a:pt x="22343" y="14423"/>
                  <a:pt x="82351" y="14478"/>
                  <a:pt x="96820" y="12512"/>
                </a:cubicBezTo>
                <a:cubicBezTo>
                  <a:pt x="111290" y="10546"/>
                  <a:pt x="103100" y="2575"/>
                  <a:pt x="94527" y="718"/>
                </a:cubicBezTo>
                <a:cubicBezTo>
                  <a:pt x="85955" y="-1138"/>
                  <a:pt x="59636" y="1318"/>
                  <a:pt x="45385" y="1373"/>
                </a:cubicBezTo>
                <a:close/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"/>
          <p:cNvSpPr/>
          <p:nvPr/>
        </p:nvSpPr>
        <p:spPr>
          <a:xfrm rot="1072177">
            <a:off x="6429206" y="3474135"/>
            <a:ext cx="2133941" cy="1375136"/>
          </a:xfrm>
          <a:prstGeom prst="irregularSeal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6967875" y="3848225"/>
            <a:ext cx="1056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use this!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